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57" r:id="rId6"/>
    <p:sldId id="260"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96"/>
  </p:normalViewPr>
  <p:slideViewPr>
    <p:cSldViewPr snapToGrid="0">
      <p:cViewPr varScale="1">
        <p:scale>
          <a:sx n="93" d="100"/>
          <a:sy n="93" d="100"/>
        </p:scale>
        <p:origin x="784"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4C7DDB5D-C5C0-4642-9E3C-D648AF1FD1DE}" type="datetimeFigureOut">
              <a:rPr lang="en-US" smtClean="0"/>
              <a:t>9/4/20</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D8028D60-C754-445A-9A29-899361EF2532}"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71125098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7DDB5D-C5C0-4642-9E3C-D648AF1FD1DE}" type="datetimeFigureOut">
              <a:rPr lang="en-US" smtClean="0"/>
              <a:t>9/4/20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028D60-C754-445A-9A29-899361EF2532}" type="slidenum">
              <a:rPr lang="en-US" smtClean="0"/>
              <a:t>‹#›</a:t>
            </a:fld>
            <a:endParaRPr lang="en-US"/>
          </a:p>
        </p:txBody>
      </p:sp>
    </p:spTree>
    <p:extLst>
      <p:ext uri="{BB962C8B-B14F-4D97-AF65-F5344CB8AC3E}">
        <p14:creationId xmlns:p14="http://schemas.microsoft.com/office/powerpoint/2010/main" val="2146670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7DDB5D-C5C0-4642-9E3C-D648AF1FD1DE}" type="datetimeFigureOut">
              <a:rPr lang="en-US" smtClean="0"/>
              <a:t>9/4/20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028D60-C754-445A-9A29-899361EF2532}" type="slidenum">
              <a:rPr lang="en-US" smtClean="0"/>
              <a:t>‹#›</a:t>
            </a:fld>
            <a:endParaRPr lang="en-US"/>
          </a:p>
        </p:txBody>
      </p:sp>
    </p:spTree>
    <p:extLst>
      <p:ext uri="{BB962C8B-B14F-4D97-AF65-F5344CB8AC3E}">
        <p14:creationId xmlns:p14="http://schemas.microsoft.com/office/powerpoint/2010/main" val="1705570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7DDB5D-C5C0-4642-9E3C-D648AF1FD1DE}" type="datetimeFigureOut">
              <a:rPr lang="en-US" smtClean="0"/>
              <a:t>9/4/20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028D60-C754-445A-9A29-899361EF2532}" type="slidenum">
              <a:rPr lang="en-US" smtClean="0"/>
              <a:t>‹#›</a:t>
            </a:fld>
            <a:endParaRPr lang="en-US"/>
          </a:p>
        </p:txBody>
      </p:sp>
    </p:spTree>
    <p:extLst>
      <p:ext uri="{BB962C8B-B14F-4D97-AF65-F5344CB8AC3E}">
        <p14:creationId xmlns:p14="http://schemas.microsoft.com/office/powerpoint/2010/main" val="277336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4C7DDB5D-C5C0-4642-9E3C-D648AF1FD1DE}" type="datetimeFigureOut">
              <a:rPr lang="en-US" smtClean="0"/>
              <a:t>9/4/20</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D8028D60-C754-445A-9A29-899361EF2532}"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11087114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C7DDB5D-C5C0-4642-9E3C-D648AF1FD1DE}" type="datetimeFigureOut">
              <a:rPr lang="en-US" smtClean="0"/>
              <a:t>9/4/20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028D60-C754-445A-9A29-899361EF2532}" type="slidenum">
              <a:rPr lang="en-US" smtClean="0"/>
              <a:t>‹#›</a:t>
            </a:fld>
            <a:endParaRPr lang="en-US"/>
          </a:p>
        </p:txBody>
      </p:sp>
    </p:spTree>
    <p:extLst>
      <p:ext uri="{BB962C8B-B14F-4D97-AF65-F5344CB8AC3E}">
        <p14:creationId xmlns:p14="http://schemas.microsoft.com/office/powerpoint/2010/main" val="1600366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C7DDB5D-C5C0-4642-9E3C-D648AF1FD1DE}" type="datetimeFigureOut">
              <a:rPr lang="en-US" smtClean="0"/>
              <a:t>9/4/20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028D60-C754-445A-9A29-899361EF2532}" type="slidenum">
              <a:rPr lang="en-US" smtClean="0"/>
              <a:t>‹#›</a:t>
            </a:fld>
            <a:endParaRPr lang="en-US"/>
          </a:p>
        </p:txBody>
      </p:sp>
    </p:spTree>
    <p:extLst>
      <p:ext uri="{BB962C8B-B14F-4D97-AF65-F5344CB8AC3E}">
        <p14:creationId xmlns:p14="http://schemas.microsoft.com/office/powerpoint/2010/main" val="1648000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C7DDB5D-C5C0-4642-9E3C-D648AF1FD1DE}" type="datetimeFigureOut">
              <a:rPr lang="en-US" smtClean="0"/>
              <a:t>9/4/20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028D60-C754-445A-9A29-899361EF2532}" type="slidenum">
              <a:rPr lang="en-US" smtClean="0"/>
              <a:t>‹#›</a:t>
            </a:fld>
            <a:endParaRPr lang="en-US"/>
          </a:p>
        </p:txBody>
      </p:sp>
    </p:spTree>
    <p:extLst>
      <p:ext uri="{BB962C8B-B14F-4D97-AF65-F5344CB8AC3E}">
        <p14:creationId xmlns:p14="http://schemas.microsoft.com/office/powerpoint/2010/main" val="2345361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7DDB5D-C5C0-4642-9E3C-D648AF1FD1DE}" type="datetimeFigureOut">
              <a:rPr lang="en-US" smtClean="0"/>
              <a:t>9/4/20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028D60-C754-445A-9A29-899361EF2532}" type="slidenum">
              <a:rPr lang="en-US" smtClean="0"/>
              <a:t>‹#›</a:t>
            </a:fld>
            <a:endParaRPr lang="en-US"/>
          </a:p>
        </p:txBody>
      </p:sp>
    </p:spTree>
    <p:extLst>
      <p:ext uri="{BB962C8B-B14F-4D97-AF65-F5344CB8AC3E}">
        <p14:creationId xmlns:p14="http://schemas.microsoft.com/office/powerpoint/2010/main" val="113790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C7DDB5D-C5C0-4642-9E3C-D648AF1FD1DE}" type="datetimeFigureOut">
              <a:rPr lang="en-US" smtClean="0"/>
              <a:t>9/4/20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8028D60-C754-445A-9A29-899361EF2532}"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09920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C7DDB5D-C5C0-4642-9E3C-D648AF1FD1DE}" type="datetimeFigureOut">
              <a:rPr lang="en-US" smtClean="0"/>
              <a:t>9/4/20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8028D60-C754-445A-9A29-899361EF2532}"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69027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4C7DDB5D-C5C0-4642-9E3C-D648AF1FD1DE}" type="datetimeFigureOut">
              <a:rPr lang="en-US" smtClean="0"/>
              <a:t>9/4/20</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D8028D60-C754-445A-9A29-899361EF2532}"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9121248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x_7YlGv9u1g&amp;list=PLmXDuWrzF3MxeW0-5QQThaaLZewCk15d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TASK 1 PRACTICE</a:t>
            </a:r>
          </a:p>
        </p:txBody>
      </p:sp>
      <p:sp>
        <p:nvSpPr>
          <p:cNvPr id="3" name="Subtitle 2"/>
          <p:cNvSpPr>
            <a:spLocks noGrp="1"/>
          </p:cNvSpPr>
          <p:nvPr>
            <p:ph type="subTitle" idx="1"/>
          </p:nvPr>
        </p:nvSpPr>
        <p:spPr/>
        <p:txBody>
          <a:bodyPr/>
          <a:lstStyle/>
          <a:p>
            <a:r>
              <a:rPr lang="en-US" dirty="0"/>
              <a:t>Developing E-Assessment Skills Through the Text</a:t>
            </a:r>
          </a:p>
        </p:txBody>
      </p:sp>
    </p:spTree>
    <p:extLst>
      <p:ext uri="{BB962C8B-B14F-4D97-AF65-F5344CB8AC3E}">
        <p14:creationId xmlns:p14="http://schemas.microsoft.com/office/powerpoint/2010/main" val="3204790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Task 1</a:t>
            </a:r>
            <a:br>
              <a:rPr lang="en-US" dirty="0"/>
            </a:br>
            <a:r>
              <a:rPr lang="en-US" dirty="0"/>
              <a:t>Compare/Contrast</a:t>
            </a:r>
          </a:p>
        </p:txBody>
      </p:sp>
      <p:sp>
        <p:nvSpPr>
          <p:cNvPr id="3" name="Content Placeholder 2"/>
          <p:cNvSpPr>
            <a:spLocks noGrp="1"/>
          </p:cNvSpPr>
          <p:nvPr>
            <p:ph idx="1"/>
          </p:nvPr>
        </p:nvSpPr>
        <p:spPr/>
        <p:txBody>
          <a:bodyPr>
            <a:normAutofit/>
          </a:bodyPr>
          <a:lstStyle/>
          <a:p>
            <a:pPr marL="0" indent="0" algn="ctr">
              <a:buNone/>
            </a:pPr>
            <a:r>
              <a:rPr lang="en-US" dirty="0"/>
              <a:t>Part of Task 1 is to compare and contrast a written text with a film extract</a:t>
            </a:r>
          </a:p>
          <a:p>
            <a:pPr marL="0" indent="0" algn="ctr">
              <a:buNone/>
            </a:pPr>
            <a:r>
              <a:rPr lang="en-US" dirty="0"/>
              <a:t>In the E-Assessment- this question is assessed according to Criteria A (Analyzing) and B (Organizing)</a:t>
            </a:r>
          </a:p>
          <a:p>
            <a:pPr marL="0" indent="0" algn="ctr">
              <a:buNone/>
            </a:pPr>
            <a:r>
              <a:rPr lang="en-US" dirty="0"/>
              <a:t>It asks you to ‘</a:t>
            </a:r>
            <a:r>
              <a:rPr lang="en-US" b="1" i="1" dirty="0"/>
              <a:t>Compare and contrast how the writer and filmmaker present’ </a:t>
            </a:r>
            <a:r>
              <a:rPr lang="en-US" dirty="0"/>
              <a:t>a particular idea or element of character. </a:t>
            </a:r>
            <a:endParaRPr lang="en-US" b="1" i="1" dirty="0"/>
          </a:p>
          <a:p>
            <a:pPr marL="0" indent="0" algn="ctr">
              <a:buNone/>
            </a:pPr>
            <a:r>
              <a:rPr lang="en-US" dirty="0"/>
              <a:t>In your responses you will be expected to make detailed reference to both texts. For Text 2, you should focus on body language, intonation, music, lighting, camera angles, and facial expression. </a:t>
            </a:r>
          </a:p>
          <a:p>
            <a:pPr marL="0" indent="0" algn="ctr">
              <a:buNone/>
            </a:pPr>
            <a:r>
              <a:rPr lang="en-US" dirty="0"/>
              <a:t>Approximately 350 words </a:t>
            </a:r>
          </a:p>
          <a:p>
            <a:pPr marL="0" indent="0">
              <a:buNone/>
            </a:pPr>
            <a:endParaRPr lang="en-US"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1865147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br>
              <a:rPr lang="en-US" dirty="0"/>
            </a:br>
            <a:r>
              <a:rPr lang="en-US" dirty="0"/>
              <a:t>Let’s practice with the text!</a:t>
            </a:r>
          </a:p>
        </p:txBody>
      </p:sp>
      <p:sp>
        <p:nvSpPr>
          <p:cNvPr id="3" name="Content Placeholder 2"/>
          <p:cNvSpPr>
            <a:spLocks noGrp="1"/>
          </p:cNvSpPr>
          <p:nvPr>
            <p:ph idx="1"/>
          </p:nvPr>
        </p:nvSpPr>
        <p:spPr/>
        <p:txBody>
          <a:bodyPr>
            <a:normAutofit/>
          </a:bodyPr>
          <a:lstStyle/>
          <a:p>
            <a:pPr marL="0" indent="0" algn="ctr">
              <a:buNone/>
            </a:pPr>
            <a:endParaRPr lang="en-US" dirty="0"/>
          </a:p>
          <a:p>
            <a:pPr marL="0" indent="0" algn="ctr">
              <a:buNone/>
            </a:pPr>
            <a:r>
              <a:rPr lang="en-US" dirty="0"/>
              <a:t>Read the extract taken from chapter 6 of ‘Things Fall Apart’ and watch the trailer from the Hindi movie ‘</a:t>
            </a:r>
            <a:r>
              <a:rPr lang="en-US" dirty="0" err="1"/>
              <a:t>Dangal</a:t>
            </a:r>
            <a:r>
              <a:rPr lang="en-US" dirty="0"/>
              <a:t>’:</a:t>
            </a:r>
          </a:p>
          <a:p>
            <a:pPr marL="0" indent="0" algn="ctr">
              <a:buNone/>
            </a:pPr>
            <a:r>
              <a:rPr lang="en-US" dirty="0">
                <a:hlinkClick r:id="rId2"/>
              </a:rPr>
              <a:t>https://www.youtube.com/watch?v=x_7YlGv9u1g&amp;list=PLmXDuWrzF3MxeW0-5QQThaaLZewCk15dr</a:t>
            </a:r>
            <a:endParaRPr lang="en-US" dirty="0"/>
          </a:p>
          <a:p>
            <a:pPr marL="0" indent="0" algn="ctr">
              <a:buNone/>
            </a:pPr>
            <a:endParaRPr lang="en-US" dirty="0"/>
          </a:p>
          <a:p>
            <a:pPr marL="0" indent="0" algn="ctr">
              <a:buNone/>
            </a:pPr>
            <a:r>
              <a:rPr lang="en-US" dirty="0"/>
              <a:t>Compare and Contrast how the writer and filmmaker explore the relationship between gender and wrestling. For Text 2, you should focus on body language, intonation, music, lighting, camera angles, and facial expression. </a:t>
            </a:r>
          </a:p>
          <a:p>
            <a:pPr marL="0" indent="0" algn="ctr">
              <a:buNone/>
            </a:pPr>
            <a:endParaRPr lang="en-US" dirty="0"/>
          </a:p>
          <a:p>
            <a:pPr marL="0" indent="0" algn="ctr">
              <a:buNone/>
            </a:pPr>
            <a:endParaRPr lang="en-US" dirty="0"/>
          </a:p>
          <a:p>
            <a:pPr algn="ctr"/>
            <a:endParaRPr lang="en-US" dirty="0"/>
          </a:p>
        </p:txBody>
      </p:sp>
    </p:spTree>
    <p:extLst>
      <p:ext uri="{BB962C8B-B14F-4D97-AF65-F5344CB8AC3E}">
        <p14:creationId xmlns:p14="http://schemas.microsoft.com/office/powerpoint/2010/main" val="1674831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br>
              <a:rPr lang="en-US" dirty="0"/>
            </a:br>
            <a:r>
              <a:rPr lang="en-US" dirty="0"/>
              <a:t>Further Guidance</a:t>
            </a:r>
          </a:p>
        </p:txBody>
      </p:sp>
      <p:sp>
        <p:nvSpPr>
          <p:cNvPr id="3" name="Text Placeholder 2"/>
          <p:cNvSpPr>
            <a:spLocks noGrp="1"/>
          </p:cNvSpPr>
          <p:nvPr>
            <p:ph type="body" idx="1"/>
          </p:nvPr>
        </p:nvSpPr>
        <p:spPr/>
        <p:txBody>
          <a:bodyPr/>
          <a:lstStyle/>
          <a:p>
            <a:r>
              <a:rPr lang="en-US" dirty="0"/>
              <a:t>In the written text look for:</a:t>
            </a:r>
          </a:p>
        </p:txBody>
      </p:sp>
      <p:sp>
        <p:nvSpPr>
          <p:cNvPr id="4" name="Content Placeholder 3"/>
          <p:cNvSpPr>
            <a:spLocks noGrp="1"/>
          </p:cNvSpPr>
          <p:nvPr>
            <p:ph sz="half" idx="2"/>
          </p:nvPr>
        </p:nvSpPr>
        <p:spPr/>
        <p:txBody>
          <a:bodyPr>
            <a:normAutofit/>
          </a:bodyPr>
          <a:lstStyle/>
          <a:p>
            <a:pPr marL="0" indent="0">
              <a:buNone/>
            </a:pPr>
            <a:r>
              <a:rPr lang="en-US" dirty="0"/>
              <a:t>How the theme of gender is explored through the scene- what roles do men and women hold in this event?</a:t>
            </a:r>
          </a:p>
          <a:p>
            <a:pPr marL="0" indent="0">
              <a:buNone/>
            </a:pPr>
            <a:r>
              <a:rPr lang="en-US" dirty="0"/>
              <a:t>How Achebe creates a sense of communal excitement. </a:t>
            </a:r>
          </a:p>
          <a:p>
            <a:pPr marL="0" indent="0">
              <a:buNone/>
            </a:pPr>
            <a:r>
              <a:rPr lang="en-US" dirty="0"/>
              <a:t>What this extract reveals about cultural context. </a:t>
            </a:r>
          </a:p>
        </p:txBody>
      </p:sp>
      <p:sp>
        <p:nvSpPr>
          <p:cNvPr id="5" name="Text Placeholder 4"/>
          <p:cNvSpPr>
            <a:spLocks noGrp="1"/>
          </p:cNvSpPr>
          <p:nvPr>
            <p:ph type="body" sz="quarter" idx="3"/>
          </p:nvPr>
        </p:nvSpPr>
        <p:spPr/>
        <p:txBody>
          <a:bodyPr/>
          <a:lstStyle/>
          <a:p>
            <a:r>
              <a:rPr lang="en-US" dirty="0"/>
              <a:t>In the film extract look for:</a:t>
            </a:r>
          </a:p>
        </p:txBody>
      </p:sp>
      <p:sp>
        <p:nvSpPr>
          <p:cNvPr id="6" name="Content Placeholder 5"/>
          <p:cNvSpPr>
            <a:spLocks noGrp="1"/>
          </p:cNvSpPr>
          <p:nvPr>
            <p:ph sz="quarter" idx="4"/>
          </p:nvPr>
        </p:nvSpPr>
        <p:spPr/>
        <p:txBody>
          <a:bodyPr/>
          <a:lstStyle/>
          <a:p>
            <a:pPr marL="0" indent="0">
              <a:buNone/>
            </a:pPr>
            <a:r>
              <a:rPr lang="en-US" dirty="0"/>
              <a:t>How the filmmaker challenges gender norms?</a:t>
            </a:r>
          </a:p>
          <a:p>
            <a:pPr marL="0" indent="0">
              <a:buNone/>
            </a:pPr>
            <a:r>
              <a:rPr lang="en-US" dirty="0"/>
              <a:t>What tone does the filmmaker have and what mood is created within the audience? </a:t>
            </a:r>
          </a:p>
          <a:p>
            <a:pPr marL="0" indent="0">
              <a:buNone/>
            </a:pPr>
            <a:r>
              <a:rPr lang="en-US" dirty="0"/>
              <a:t>What this clip reveals about cultural context. </a:t>
            </a:r>
          </a:p>
        </p:txBody>
      </p:sp>
    </p:spTree>
    <p:extLst>
      <p:ext uri="{BB962C8B-B14F-4D97-AF65-F5344CB8AC3E}">
        <p14:creationId xmlns:p14="http://schemas.microsoft.com/office/powerpoint/2010/main" val="2355897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anim calcmode="lin" valueType="num">
                                      <p:cBhvr additive="base">
                                        <p:cTn id="3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2" end="2"/>
                                            </p:txEl>
                                          </p:spTgt>
                                        </p:tgtEl>
                                        <p:attrNameLst>
                                          <p:attrName>style.visibility</p:attrName>
                                        </p:attrNameLst>
                                      </p:cBhvr>
                                      <p:to>
                                        <p:strVal val="visible"/>
                                      </p:to>
                                    </p:set>
                                    <p:anim calcmode="lin" valueType="num">
                                      <p:cBhvr additive="base">
                                        <p:cTn id="3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br>
              <a:rPr lang="en-US" sz="3600" dirty="0"/>
            </a:br>
            <a:r>
              <a:rPr lang="en-US" sz="3600" dirty="0"/>
              <a:t>Present your analysis in one of the following ways: </a:t>
            </a:r>
          </a:p>
        </p:txBody>
      </p:sp>
      <p:sp>
        <p:nvSpPr>
          <p:cNvPr id="3" name="Content Placeholder 2"/>
          <p:cNvSpPr>
            <a:spLocks noGrp="1"/>
          </p:cNvSpPr>
          <p:nvPr>
            <p:ph idx="1"/>
          </p:nvPr>
        </p:nvSpPr>
        <p:spPr/>
        <p:txBody>
          <a:bodyPr/>
          <a:lstStyle/>
          <a:p>
            <a:pPr marL="0" indent="0" algn="ctr">
              <a:buNone/>
            </a:pPr>
            <a:endParaRPr lang="en-US" dirty="0"/>
          </a:p>
          <a:p>
            <a:pPr algn="ctr">
              <a:buFontTx/>
              <a:buChar char="-"/>
            </a:pPr>
            <a:r>
              <a:rPr lang="en-US" dirty="0"/>
              <a:t>A table</a:t>
            </a:r>
          </a:p>
          <a:p>
            <a:pPr algn="ctr">
              <a:buFontTx/>
              <a:buChar char="-"/>
            </a:pPr>
            <a:r>
              <a:rPr lang="en-US" dirty="0"/>
              <a:t>A mind map</a:t>
            </a:r>
          </a:p>
          <a:p>
            <a:pPr algn="ctr">
              <a:buFontTx/>
              <a:buChar char="-"/>
            </a:pPr>
            <a:r>
              <a:rPr lang="en-US" dirty="0"/>
              <a:t>A </a:t>
            </a:r>
            <a:r>
              <a:rPr lang="en-US" dirty="0" err="1"/>
              <a:t>venn</a:t>
            </a:r>
            <a:r>
              <a:rPr lang="en-US" dirty="0"/>
              <a:t> diagram</a:t>
            </a:r>
          </a:p>
          <a:p>
            <a:pPr algn="ctr">
              <a:buFontTx/>
              <a:buChar char="-"/>
            </a:pPr>
            <a:r>
              <a:rPr lang="en-US" dirty="0"/>
              <a:t>A written analysis</a:t>
            </a:r>
          </a:p>
          <a:p>
            <a:pPr algn="ctr">
              <a:buFontTx/>
              <a:buChar char="-"/>
            </a:pPr>
            <a:r>
              <a:rPr lang="en-US" dirty="0"/>
              <a:t>Other? </a:t>
            </a:r>
          </a:p>
          <a:p>
            <a:pPr algn="ctr">
              <a:buFontTx/>
              <a:buChar char="-"/>
            </a:pPr>
            <a:endParaRPr lang="en-US" dirty="0"/>
          </a:p>
          <a:p>
            <a:pPr algn="ctr">
              <a:buFontTx/>
              <a:buChar char="-"/>
            </a:pPr>
            <a:endParaRPr lang="en-US" dirty="0"/>
          </a:p>
        </p:txBody>
      </p:sp>
    </p:spTree>
    <p:extLst>
      <p:ext uri="{BB962C8B-B14F-4D97-AF65-F5344CB8AC3E}">
        <p14:creationId xmlns:p14="http://schemas.microsoft.com/office/powerpoint/2010/main" val="4119489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Crop">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ate xmlns="137df582-df32-4086-95d4-9cc06b37204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78ECA7B5D52C14C9C7D03A2B8F7CBEE" ma:contentTypeVersion="13" ma:contentTypeDescription="Create a new document." ma:contentTypeScope="" ma:versionID="1fa4f25dc9dcc0cdc649e7082462b128">
  <xsd:schema xmlns:xsd="http://www.w3.org/2001/XMLSchema" xmlns:xs="http://www.w3.org/2001/XMLSchema" xmlns:p="http://schemas.microsoft.com/office/2006/metadata/properties" xmlns:ns2="137df582-df32-4086-95d4-9cc06b37204e" xmlns:ns3="293d0b11-8b04-4cfc-96a3-727b05479806" targetNamespace="http://schemas.microsoft.com/office/2006/metadata/properties" ma:root="true" ma:fieldsID="d0699ef500ed978eea5b43a1b86ecbc5" ns2:_="" ns3:_="">
    <xsd:import namespace="137df582-df32-4086-95d4-9cc06b37204e"/>
    <xsd:import namespace="293d0b11-8b04-4cfc-96a3-727b0547980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7df582-df32-4086-95d4-9cc06b3720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Date" ma:index="20" nillable="true" ma:displayName="Date" ma:format="DateTime" ma:internalNam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293d0b11-8b04-4cfc-96a3-727b0547980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6B8EDCA-5027-4E48-8E01-AAC1607EDE21}">
  <ds:schemaRefs>
    <ds:schemaRef ds:uri="http://schemas.microsoft.com/office/2006/metadata/properties"/>
    <ds:schemaRef ds:uri="http://schemas.microsoft.com/office/infopath/2007/PartnerControls"/>
    <ds:schemaRef ds:uri="137df582-df32-4086-95d4-9cc06b37204e"/>
  </ds:schemaRefs>
</ds:datastoreItem>
</file>

<file path=customXml/itemProps2.xml><?xml version="1.0" encoding="utf-8"?>
<ds:datastoreItem xmlns:ds="http://schemas.openxmlformats.org/officeDocument/2006/customXml" ds:itemID="{1FE0AE76-80ED-404F-9160-78B917A386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7df582-df32-4086-95d4-9cc06b37204e"/>
    <ds:schemaRef ds:uri="293d0b11-8b04-4cfc-96a3-727b0547980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ABFD15-6362-4658-9A93-AE586C42128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Crop</Template>
  <TotalTime>59</TotalTime>
  <Words>314</Words>
  <Application>Microsoft Macintosh PowerPoint</Application>
  <PresentationFormat>Widescreen</PresentationFormat>
  <Paragraphs>32</Paragraphs>
  <Slides>5</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5</vt:i4>
      </vt:variant>
    </vt:vector>
  </HeadingPairs>
  <TitlesOfParts>
    <vt:vector size="7" baseType="lpstr">
      <vt:lpstr>Franklin Gothic Book</vt:lpstr>
      <vt:lpstr>Crop</vt:lpstr>
      <vt:lpstr>TASK 1 PRACTICE</vt:lpstr>
      <vt:lpstr>Task 1 Compare/Contrast</vt:lpstr>
      <vt:lpstr> Let’s practice with the text!</vt:lpstr>
      <vt:lpstr> Further Guidance</vt:lpstr>
      <vt:lpstr> Present your analysis in one of the following ways: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Things Fall APart</dc:title>
  <dc:creator>Damayanti Rao</dc:creator>
  <cp:lastModifiedBy>Osman Yavasca</cp:lastModifiedBy>
  <cp:revision>12</cp:revision>
  <dcterms:created xsi:type="dcterms:W3CDTF">2018-10-09T04:36:28Z</dcterms:created>
  <dcterms:modified xsi:type="dcterms:W3CDTF">2020-09-04T16:32:55Z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0x010100F78ECA7B5D52C14C9C7D03A2B8F7CBEE</vt:lpwstr>
  </property>
</Properties>
</file>